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9" r:id="rId1"/>
  </p:sldMasterIdLst>
  <p:notesMasterIdLst>
    <p:notesMasterId r:id="rId17"/>
  </p:notesMasterIdLst>
  <p:sldIdLst>
    <p:sldId id="256" r:id="rId2"/>
    <p:sldId id="257" r:id="rId3"/>
    <p:sldId id="262" r:id="rId4"/>
    <p:sldId id="263" r:id="rId5"/>
    <p:sldId id="260" r:id="rId6"/>
    <p:sldId id="281" r:id="rId7"/>
    <p:sldId id="259" r:id="rId8"/>
    <p:sldId id="261" r:id="rId9"/>
    <p:sldId id="258" r:id="rId10"/>
    <p:sldId id="277" r:id="rId11"/>
    <p:sldId id="278" r:id="rId12"/>
    <p:sldId id="279" r:id="rId13"/>
    <p:sldId id="280" r:id="rId14"/>
    <p:sldId id="276" r:id="rId15"/>
    <p:sldId id="28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4" autoAdjust="0"/>
    <p:restoredTop sz="93953" autoAdjust="0"/>
  </p:normalViewPr>
  <p:slideViewPr>
    <p:cSldViewPr snapToGrid="0">
      <p:cViewPr varScale="1">
        <p:scale>
          <a:sx n="67" d="100"/>
          <a:sy n="67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766D0-E8F4-477A-91A4-210E4D2468A9}" type="datetimeFigureOut">
              <a:rPr lang="en-US"/>
              <a:t>4/29/2016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AD57E-16DF-4162-ABA2-4C56D4AA6F10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8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70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Remind teachers that DBL is not another thing – it is the HOW.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2518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6799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5507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6384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032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27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03207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Christensen Institute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nonprofit, nonpartisan think tank dedicated to improving the world through disruptive innovation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founded on the theories of Harvard professor Clayton M. Christensen, the Institute offers a unique framework for understanding many of society’s most pressing problems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mission is ambitious but clear: work to shape and elevate the conversation surrounding these issues through rigorous research and public outreach. 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blended learning is only one of the areas of focus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Khan Academy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pen Sans"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non-profit</a:t>
            </a:r>
            <a:r>
              <a:rPr lang="en" sz="1000" baseline="3000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educational organization created in 2006 by educator Sal Khan</a:t>
            </a:r>
          </a:p>
          <a:p>
            <a:pPr marL="457200" lvl="0" indent="-292100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Open Sans"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mission- to provide a free, world‑class education for anyone, anywhere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offers practice exercises, instructional videos, and a personalized learning dashboard that empower learners to study at their own pace in and outside of the classroom</a:t>
            </a:r>
          </a:p>
          <a:p>
            <a:pPr marL="457200" lvl="0" indent="-29210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partnered with Christensen Institute to provide online instruction for educators focused on 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1579122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2:48 – should be about 5 minutes in at this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2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79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– this is the district</a:t>
            </a:r>
            <a:r>
              <a:rPr lang="en-US" baseline="0" dirty="0"/>
              <a:t>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419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 minutes for sort </a:t>
            </a:r>
            <a:r>
              <a:rPr lang="en-US" dirty="0" smtClean="0"/>
              <a:t>–5</a:t>
            </a:r>
            <a:r>
              <a:rPr lang="en-US" baseline="0" dirty="0" smtClean="0"/>
              <a:t> </a:t>
            </a:r>
            <a:r>
              <a:rPr lang="en-US" dirty="0" smtClean="0"/>
              <a:t> </a:t>
            </a:r>
            <a:r>
              <a:rPr lang="en-US" dirty="0"/>
              <a:t>minutes debrief –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64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8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5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24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44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44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4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622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719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56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15601" y="593367"/>
            <a:ext cx="11360799" cy="9431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15601" y="1688433"/>
            <a:ext cx="11360799" cy="44036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1"/>
            <a:ext cx="731599" cy="524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79043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2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76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4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45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93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4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46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7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dirty="0"/>
              <a:pPr/>
              <a:t>4/29/2016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7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iojmTrZYqg" TargetMode="External"/><Relationship Id="rId5" Type="http://schemas.openxmlformats.org/officeDocument/2006/relationships/hyperlink" Target="https://www.youtube.com/watch?v=-dupc0QFhmM" TargetMode="Externa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ristenseninstitute.org/key-concepts/blended-learn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www.khanacademy.org/partner-content/ssf-cci/sscc-intro-blended-learning" TargetMode="External"/><Relationship Id="rId4" Type="http://schemas.openxmlformats.org/officeDocument/2006/relationships/hyperlink" Target="http://www.christenseninstitute.org/key-concepts/blended-learning-2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KfkOF2sJSg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s://www.khanacademy.org/partner-content/ssf-cci/sscc-intro-blended-learning/sscc-overview-blended-learning/v/sscc-blended-thecas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CMCSS Digital Blended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48870" y="3977197"/>
            <a:ext cx="5228948" cy="1549102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Introduction – </a:t>
            </a:r>
            <a:r>
              <a:rPr lang="en-US" sz="1400" dirty="0" smtClean="0"/>
              <a:t>Session 1</a:t>
            </a: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The Case for Blended Learning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The CMCSS Vision And Purpose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End </a:t>
            </a:r>
            <a:r>
              <a:rPr lang="en-US" sz="1400" dirty="0"/>
              <a:t>of Year 1 (16-17) Expectations</a:t>
            </a:r>
          </a:p>
        </p:txBody>
      </p:sp>
    </p:spTree>
    <p:extLst>
      <p:ext uri="{BB962C8B-B14F-4D97-AF65-F5344CB8AC3E}">
        <p14:creationId xmlns:p14="http://schemas.microsoft.com/office/powerpoint/2010/main" val="6901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15600" y="371637"/>
            <a:ext cx="11360800" cy="9432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r>
              <a:rPr lang="en" sz="4800" b="1" dirty="0" smtClean="0">
                <a:latin typeface="Garamond"/>
                <a:ea typeface="Arial"/>
                <a:cs typeface="Arial"/>
                <a:sym typeface="Arial"/>
              </a:rPr>
              <a:t>Part </a:t>
            </a:r>
            <a:r>
              <a:rPr lang="en" sz="4800" dirty="0" smtClean="0">
                <a:latin typeface="Garamond"/>
                <a:ea typeface="Arial"/>
                <a:cs typeface="Arial"/>
                <a:sym typeface="Arial"/>
              </a:rPr>
              <a:t> </a:t>
            </a:r>
            <a:br>
              <a:rPr lang="en" sz="4800" dirty="0" smtClean="0">
                <a:latin typeface="Garamond"/>
                <a:ea typeface="Arial"/>
                <a:cs typeface="Arial"/>
                <a:sym typeface="Arial"/>
              </a:rPr>
            </a:br>
            <a:r>
              <a:rPr lang="en" sz="4800" dirty="0" smtClean="0">
                <a:latin typeface="Garamond"/>
                <a:ea typeface="Arial"/>
                <a:cs typeface="Arial"/>
                <a:sym typeface="Arial"/>
              </a:rPr>
              <a:t>Digital </a:t>
            </a:r>
            <a:r>
              <a:rPr lang="en" sz="4800" dirty="0">
                <a:latin typeface="Garamond"/>
                <a:ea typeface="Arial"/>
                <a:cs typeface="Arial"/>
                <a:sym typeface="Arial"/>
              </a:rPr>
              <a:t>Blended Learning</a:t>
            </a:r>
          </a:p>
          <a:p>
            <a:r>
              <a:rPr lang="en" sz="4800" dirty="0">
                <a:latin typeface="Garamond"/>
                <a:ea typeface="Arial"/>
                <a:cs typeface="Arial"/>
                <a:sym typeface="Arial"/>
              </a:rPr>
              <a:t>End of Year </a:t>
            </a:r>
            <a:r>
              <a:rPr lang="en" sz="4800" dirty="0" smtClean="0">
                <a:latin typeface="Garamond"/>
                <a:ea typeface="Arial"/>
                <a:cs typeface="Arial"/>
                <a:sym typeface="Arial"/>
              </a:rPr>
              <a:t>One Expectations</a:t>
            </a:r>
            <a:r>
              <a:rPr lang="en" sz="6400" dirty="0" smtClean="0">
                <a:latin typeface="Garamond"/>
                <a:ea typeface="Arial"/>
                <a:cs typeface="Arial"/>
                <a:sym typeface="Arial"/>
              </a:rPr>
              <a:t/>
            </a:r>
            <a:br>
              <a:rPr lang="en" sz="6400" dirty="0" smtClean="0">
                <a:latin typeface="Garamond"/>
                <a:ea typeface="Arial"/>
                <a:cs typeface="Arial"/>
                <a:sym typeface="Arial"/>
              </a:rPr>
            </a:br>
            <a:endParaRPr lang="en" sz="6400" dirty="0">
              <a:latin typeface="Garamond"/>
              <a:ea typeface="Arial"/>
              <a:cs typeface="Arial"/>
              <a:sym typeface="Arial"/>
            </a:endParaRPr>
          </a:p>
          <a:p>
            <a:pPr>
              <a:lnSpc>
                <a:spcPct val="114999"/>
              </a:lnSpc>
            </a:pPr>
            <a:endParaRPr sz="3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3004789" y="2765749"/>
            <a:ext cx="6182421" cy="3380191"/>
            <a:chOff x="3004789" y="2765749"/>
            <a:chExt cx="6182421" cy="33801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4789" y="2765749"/>
              <a:ext cx="6182421" cy="3380191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>
            <a:xfrm rot="8073416">
              <a:off x="8015086" y="4776048"/>
              <a:ext cx="1138206" cy="571829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22688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15600" y="343992"/>
            <a:ext cx="11360800" cy="9432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38000"/>
              </a:lnSpc>
            </a:pPr>
            <a:r>
              <a:rPr lang="en" dirty="0"/>
              <a:t>District and School Level Leadership Roles</a:t>
            </a:r>
            <a:endParaRPr lang="en-US" dirty="0"/>
          </a:p>
          <a:p>
            <a:endParaRPr dirty="0"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938151" y="1322816"/>
            <a:ext cx="10343408" cy="4472347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fontAlgn="base"/>
            <a:r>
              <a:rPr lang="en-US" dirty="0"/>
              <a:t>Ensure all staff has a clear understanding of DBL purpose and plan for DBL implementation</a:t>
            </a:r>
          </a:p>
          <a:p>
            <a:pPr fontAlgn="base"/>
            <a:r>
              <a:rPr lang="en-US" dirty="0"/>
              <a:t>Increase stakeholder awareness of DBL initiatives through communication of purpose and plan</a:t>
            </a:r>
          </a:p>
          <a:p>
            <a:pPr fontAlgn="base"/>
            <a:r>
              <a:rPr lang="en-US" dirty="0"/>
              <a:t>Use early adopters to help build capacity of other teachers</a:t>
            </a:r>
          </a:p>
          <a:p>
            <a:pPr fontAlgn="base"/>
            <a:r>
              <a:rPr lang="en-US" dirty="0"/>
              <a:t>Increase use of technology to engage stakeholders in learning opportunities</a:t>
            </a:r>
          </a:p>
          <a:p>
            <a:pPr fontAlgn="base"/>
            <a:r>
              <a:rPr lang="en-US" dirty="0"/>
              <a:t>Model use of DBL structures when facilitating learning</a:t>
            </a:r>
          </a:p>
          <a:p>
            <a:pPr fontAlgn="base"/>
            <a:r>
              <a:rPr lang="en-US" dirty="0"/>
              <a:t>Provide feedback during walkthroughs and collaboration about DBL best practices</a:t>
            </a:r>
          </a:p>
          <a:p>
            <a:pPr fontAlgn="base"/>
            <a:r>
              <a:rPr lang="en-US" dirty="0"/>
              <a:t>Identify current state of building and individual teacher PD needs</a:t>
            </a:r>
          </a:p>
          <a:p>
            <a:r>
              <a:rPr lang="en-US" dirty="0"/>
              <a:t>Provide</a:t>
            </a:r>
            <a:r>
              <a:rPr lang="en-US" b="1" dirty="0"/>
              <a:t> differentiated PD f</a:t>
            </a:r>
            <a:r>
              <a:rPr lang="en-US" dirty="0"/>
              <a:t>or teachers who are working at various levels of DBL implementation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60312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15600" y="248992"/>
            <a:ext cx="11360800" cy="9432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38000"/>
              </a:lnSpc>
            </a:pPr>
            <a:r>
              <a:rPr lang="en" dirty="0"/>
              <a:t>Teacher Roles</a:t>
            </a:r>
          </a:p>
          <a:p>
            <a:pPr>
              <a:lnSpc>
                <a:spcPct val="138000"/>
              </a:lnSpc>
            </a:pPr>
            <a:endParaRPr dirty="0"/>
          </a:p>
          <a:p>
            <a:endParaRPr dirty="0"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771894" y="1120942"/>
            <a:ext cx="10759046" cy="5101728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fontAlgn="base"/>
            <a:r>
              <a:rPr lang="en-US" dirty="0"/>
              <a:t>Establish </a:t>
            </a:r>
            <a:r>
              <a:rPr lang="en-US" b="1" dirty="0"/>
              <a:t>routines and procedures </a:t>
            </a:r>
            <a:r>
              <a:rPr lang="en-US" dirty="0"/>
              <a:t>for use of technology</a:t>
            </a:r>
          </a:p>
          <a:p>
            <a:pPr fontAlgn="base"/>
            <a:r>
              <a:rPr lang="en-US" dirty="0"/>
              <a:t>Encourage </a:t>
            </a:r>
            <a:r>
              <a:rPr lang="en-US" b="1" dirty="0"/>
              <a:t>student ownership</a:t>
            </a:r>
            <a:r>
              <a:rPr lang="en-US" dirty="0"/>
              <a:t> of learning through the use of appropriate technology tools</a:t>
            </a:r>
          </a:p>
          <a:p>
            <a:pPr fontAlgn="base"/>
            <a:r>
              <a:rPr lang="en-US" dirty="0"/>
              <a:t>Use student data as a means for </a:t>
            </a:r>
            <a:r>
              <a:rPr lang="en-US" b="1" dirty="0"/>
              <a:t>differentiating instruction</a:t>
            </a:r>
            <a:r>
              <a:rPr lang="en-US" dirty="0"/>
              <a:t>, in whole and small groups or for individual students, using a blended learning model when appropriate</a:t>
            </a:r>
          </a:p>
          <a:p>
            <a:pPr fontAlgn="base"/>
            <a:r>
              <a:rPr lang="en-US" dirty="0"/>
              <a:t>Use some online content to supplement instruction</a:t>
            </a:r>
          </a:p>
          <a:p>
            <a:pPr fontAlgn="base"/>
            <a:r>
              <a:rPr lang="en-US" b="1" dirty="0"/>
              <a:t>Implement resources </a:t>
            </a:r>
            <a:r>
              <a:rPr lang="en-US" dirty="0"/>
              <a:t>following professional development (for example - Google Classroom, Screencastify, video based instruction, and social media tools)</a:t>
            </a:r>
          </a:p>
          <a:p>
            <a:pPr fontAlgn="base"/>
            <a:r>
              <a:rPr lang="en-US" dirty="0"/>
              <a:t>Use technology tools, when appropriate, to provide </a:t>
            </a:r>
            <a:r>
              <a:rPr lang="en-US" b="1" dirty="0"/>
              <a:t>timely feedback </a:t>
            </a:r>
            <a:r>
              <a:rPr lang="en-US" dirty="0"/>
              <a:t>to students</a:t>
            </a:r>
          </a:p>
          <a:p>
            <a:pPr fontAlgn="base"/>
            <a:r>
              <a:rPr lang="en-US" dirty="0"/>
              <a:t>Use classroom space to maximize </a:t>
            </a:r>
            <a:r>
              <a:rPr lang="en-US" b="1" dirty="0"/>
              <a:t>student collaboration</a:t>
            </a:r>
            <a:endParaRPr lang="en-US" dirty="0"/>
          </a:p>
          <a:p>
            <a:r>
              <a:rPr lang="en-US" dirty="0"/>
              <a:t>Provide structures for </a:t>
            </a:r>
            <a:r>
              <a:rPr lang="en-US" b="1" dirty="0"/>
              <a:t>students to collaborate</a:t>
            </a:r>
            <a:r>
              <a:rPr lang="en-US" dirty="0"/>
              <a:t> and share information with others through the use of technology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73622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15925" y="284163"/>
            <a:ext cx="11360150" cy="1172269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38000"/>
              </a:lnSpc>
            </a:pPr>
            <a:r>
              <a:rPr lang="en" dirty="0"/>
              <a:t>Student Roles</a:t>
            </a:r>
          </a:p>
          <a:p>
            <a:pPr>
              <a:lnSpc>
                <a:spcPct val="138000"/>
              </a:lnSpc>
            </a:pPr>
            <a:endParaRPr dirty="0"/>
          </a:p>
          <a:p>
            <a:endParaRPr dirty="0"/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961897" y="1805742"/>
            <a:ext cx="10545290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fontAlgn="base"/>
            <a:r>
              <a:rPr lang="en-US" dirty="0"/>
              <a:t>Understand and use appropriate routines and procedures when using technology, in whole group, small group and individual settings</a:t>
            </a:r>
          </a:p>
          <a:p>
            <a:pPr fontAlgn="base"/>
            <a:r>
              <a:rPr lang="en-US" b="1" dirty="0"/>
              <a:t>Access and track </a:t>
            </a:r>
            <a:r>
              <a:rPr lang="en-US" dirty="0"/>
              <a:t>personal assessment data</a:t>
            </a:r>
          </a:p>
          <a:p>
            <a:pPr fontAlgn="base"/>
            <a:r>
              <a:rPr lang="en-US" dirty="0"/>
              <a:t>Reflect on learning goals </a:t>
            </a:r>
          </a:p>
          <a:p>
            <a:pPr fontAlgn="base"/>
            <a:r>
              <a:rPr lang="en-US" dirty="0"/>
              <a:t>Collaborate with others to seek and share information through the use of technology</a:t>
            </a:r>
          </a:p>
          <a:p>
            <a:pPr fontAlgn="base"/>
            <a:r>
              <a:rPr lang="en-US" dirty="0"/>
              <a:t>Determine appropriate communication methods for sharing and acquiring the needed information. </a:t>
            </a:r>
          </a:p>
          <a:p>
            <a:pPr>
              <a:spcAft>
                <a:spcPts val="0"/>
              </a:spcAft>
              <a:buNone/>
            </a:pPr>
            <a:endParaRPr sz="2000" dirty="0"/>
          </a:p>
          <a:p>
            <a:pPr>
              <a:spcAft>
                <a:spcPts val="0"/>
              </a:spcAft>
              <a:buNone/>
            </a:pPr>
            <a:endParaRPr sz="2000" dirty="0"/>
          </a:p>
          <a:p>
            <a:pPr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10786702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iojmTrZYq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33378" y="1239306"/>
            <a:ext cx="9091542" cy="511399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24128" y="110216"/>
            <a:ext cx="9720072" cy="1499616"/>
          </a:xfrm>
        </p:spPr>
        <p:txBody>
          <a:bodyPr/>
          <a:lstStyle/>
          <a:p>
            <a:r>
              <a:rPr lang="en-US" dirty="0" smtClean="0">
                <a:hlinkClick r:id="rId5"/>
              </a:rPr>
              <a:t>Paper is Not Dead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625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28259"/>
            <a:ext cx="9720072" cy="1499616"/>
          </a:xfrm>
        </p:spPr>
        <p:txBody>
          <a:bodyPr/>
          <a:lstStyle/>
          <a:p>
            <a:r>
              <a:rPr lang="en-US" dirty="0"/>
              <a:t>CMCSS Strategic Goals </a:t>
            </a:r>
          </a:p>
        </p:txBody>
      </p:sp>
      <p:pic>
        <p:nvPicPr>
          <p:cNvPr id="4" name="Content Placeholder 3" descr="strategicgoals15-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9413" y="1081946"/>
            <a:ext cx="9025247" cy="5249984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136" y="2237335"/>
            <a:ext cx="5659359" cy="25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5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590550" y="593725"/>
            <a:ext cx="10984174" cy="942975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r>
              <a:rPr lang="en" b="1" dirty="0"/>
              <a:t>Clear </a:t>
            </a:r>
            <a:r>
              <a:rPr lang="en" b="1" dirty="0" smtClean="0"/>
              <a:t>Target</a:t>
            </a:r>
            <a:endParaRPr lang="en" b="1" dirty="0"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914400" y="1688433"/>
            <a:ext cx="10462162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endParaRPr lang="en" sz="3200" dirty="0" smtClean="0"/>
          </a:p>
          <a:p>
            <a:pPr marL="101598" indent="0">
              <a:lnSpc>
                <a:spcPct val="138000"/>
              </a:lnSpc>
              <a:spcAft>
                <a:spcPts val="0"/>
              </a:spcAft>
              <a:buNone/>
            </a:pPr>
            <a:endParaRPr lang="en" sz="3200" dirty="0" smtClean="0"/>
          </a:p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r>
              <a:rPr lang="en" sz="3200" dirty="0" smtClean="0"/>
              <a:t>I will identify the instructional benefits of </a:t>
            </a:r>
            <a:r>
              <a:rPr lang="en" sz="3200" smtClean="0"/>
              <a:t>digital </a:t>
            </a:r>
            <a:r>
              <a:rPr lang="en" sz="3200" smtClean="0"/>
              <a:t>blended </a:t>
            </a:r>
            <a:r>
              <a:rPr lang="en" sz="3200" dirty="0" smtClean="0"/>
              <a:t>learning (DBL).</a:t>
            </a:r>
          </a:p>
          <a:p>
            <a:pPr marL="0" indent="0">
              <a:lnSpc>
                <a:spcPct val="138000"/>
              </a:lnSpc>
              <a:spcAft>
                <a:spcPts val="0"/>
              </a:spcAft>
              <a:buNone/>
            </a:pPr>
            <a:endParaRPr sz="3200" dirty="0" smtClean="0"/>
          </a:p>
        </p:txBody>
      </p:sp>
    </p:spTree>
    <p:extLst>
      <p:ext uri="{BB962C8B-B14F-4D97-AF65-F5344CB8AC3E}">
        <p14:creationId xmlns:p14="http://schemas.microsoft.com/office/powerpoint/2010/main" val="34291338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24128" y="622009"/>
            <a:ext cx="9720072" cy="1499616"/>
          </a:xfrm>
        </p:spPr>
        <p:txBody>
          <a:bodyPr/>
          <a:lstStyle/>
          <a:p>
            <a:r>
              <a:rPr lang="en-US" b="1" dirty="0"/>
              <a:t>Sources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021279" y="1555348"/>
            <a:ext cx="10343408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600" dirty="0">
                <a:latin typeface="+mj-lt"/>
              </a:rPr>
              <a:t>The Christensen Institute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>
                <a:latin typeface="+mj-lt"/>
              </a:rPr>
              <a:t>See more at:</a:t>
            </a:r>
          </a:p>
          <a:p>
            <a:pPr>
              <a:buNone/>
            </a:pPr>
            <a:r>
              <a:rPr lang="en" sz="3200" dirty="0">
                <a:latin typeface="+mj-lt"/>
                <a:hlinkClick r:id="rId3"/>
              </a:rPr>
              <a:t> </a:t>
            </a:r>
            <a:r>
              <a:rPr lang="en" u="sng" dirty="0">
                <a:solidFill>
                  <a:schemeClr val="hlink"/>
                </a:solidFill>
                <a:latin typeface="+mj-lt"/>
                <a:hlinkClick r:id="rId3"/>
              </a:rPr>
              <a:t>http://</a:t>
            </a:r>
            <a:r>
              <a:rPr lang="en" u="sng" dirty="0" smtClean="0">
                <a:solidFill>
                  <a:schemeClr val="hlink"/>
                </a:solidFill>
                <a:latin typeface="+mj-lt"/>
                <a:hlinkClick r:id="rId3"/>
              </a:rPr>
              <a:t>www.christenseninstitute.org/key-concepts/blended-learning</a:t>
            </a:r>
            <a:endParaRPr lang="en" u="sng" dirty="0">
              <a:solidFill>
                <a:schemeClr val="hlink"/>
              </a:solidFill>
              <a:latin typeface="+mj-lt"/>
              <a:hlinkClick r:id="rId4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endParaRPr sz="3200" b="1" dirty="0">
              <a:solidFill>
                <a:schemeClr val="accent1"/>
              </a:solidFill>
              <a:latin typeface="+mj-lt"/>
              <a:ea typeface="PT Sans Narrow"/>
              <a:cs typeface="PT Sans Narrow"/>
              <a:sym typeface="PT Sans Narrow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PT Sans Narrow"/>
                <a:cs typeface="PT Sans Narrow"/>
                <a:sym typeface="PT Sans Narrow"/>
              </a:rPr>
              <a:t>Khan Academy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>
                <a:latin typeface="+mj-lt"/>
              </a:rPr>
              <a:t>See more at:</a:t>
            </a:r>
          </a:p>
          <a:p>
            <a:pPr>
              <a:buNone/>
            </a:pPr>
            <a:r>
              <a:rPr lang="en" u="sng" dirty="0">
                <a:solidFill>
                  <a:schemeClr val="accent5"/>
                </a:solidFill>
                <a:latin typeface="+mj-lt"/>
                <a:hlinkClick r:id="rId5"/>
              </a:rPr>
              <a:t>https://www.khanacademy.org/partner-content/ssf-cci/sscc-intro-blended-learning</a:t>
            </a:r>
            <a:r>
              <a:rPr lang="en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65630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10216"/>
            <a:ext cx="9720072" cy="1499616"/>
          </a:xfrm>
        </p:spPr>
        <p:txBody>
          <a:bodyPr/>
          <a:lstStyle/>
          <a:p>
            <a:r>
              <a:rPr lang="en-US" dirty="0">
                <a:hlinkClick r:id="rId4"/>
              </a:rPr>
              <a:t>The Case for Blended Learning</a:t>
            </a:r>
            <a:endParaRPr lang="en-US" dirty="0"/>
          </a:p>
        </p:txBody>
      </p:sp>
      <p:pic>
        <p:nvPicPr>
          <p:cNvPr id="4" name="vKfkOF2sJS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555674" y="1187532"/>
            <a:ext cx="9155870" cy="515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312" y="609600"/>
            <a:ext cx="871537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400787" y="2478730"/>
            <a:ext cx="4666663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Effectiveness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1788704" y="5093452"/>
            <a:ext cx="3767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Ownership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55089" y="860178"/>
            <a:ext cx="4426789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Engagement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8208" y="2300592"/>
            <a:ext cx="5088415" cy="255454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Increase student learning and mastery of standards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Create and sustain conditions that foster increased productivity in a single class period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/>
              <a:t>Meet students where they currently stand (at their current level of performance?) and differentiate instruction based on student needs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6623" y="3949705"/>
            <a:ext cx="5743694" cy="23083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Use data to plan personalized lessons for students, in both large and small groups or individually as needed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Make real-time decisions for instructional next steps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Make connections between content that is being taught in the classroom and the real world applications of that content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Develop personal learning goals and track progress towards those goals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46623" y="593766"/>
            <a:ext cx="5743694" cy="17543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Build the capacity of students to master standards through multiple modalities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Foster student attention to personal learning pathways related to individual goals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Increase interest in course content by focusing student attention on 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184258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Card Sort</a:t>
            </a:r>
            <a:br>
              <a:rPr lang="en-US" dirty="0"/>
            </a:br>
            <a:r>
              <a:rPr lang="en-US" b="1" dirty="0"/>
              <a:t>Engagement, Effectiveness, Ownership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23234"/>
          </a:xfrm>
        </p:spPr>
        <p:txBody>
          <a:bodyPr>
            <a:normAutofit/>
          </a:bodyPr>
          <a:lstStyle/>
          <a:p>
            <a:pPr marL="0" lvl="0" indent="0">
              <a:spcBef>
                <a:spcPts val="640"/>
              </a:spcBef>
              <a:spcAft>
                <a:spcPts val="0"/>
              </a:spcAft>
              <a:buClr>
                <a:srgbClr val="434343"/>
              </a:buClr>
              <a:buNone/>
            </a:pPr>
            <a:r>
              <a:rPr lang="en-US" sz="28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Using the cards in the packs on the table, sort the activities. Where do they fit?</a:t>
            </a:r>
          </a:p>
          <a:p>
            <a:pPr marL="457200" lvl="0" indent="-457200">
              <a:spcBef>
                <a:spcPts val="640"/>
              </a:spcBef>
              <a:spcAft>
                <a:spcPts val="0"/>
              </a:spcAft>
              <a:buClr>
                <a:srgbClr val="434343"/>
              </a:buClr>
              <a:buFont typeface="Arial"/>
              <a:buChar char="•"/>
            </a:pPr>
            <a:r>
              <a:rPr lang="en-US" sz="2800" b="1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Student Engagement </a:t>
            </a:r>
            <a:r>
              <a:rPr lang="en-US" sz="28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Does it me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</a:rPr>
              <a:t>et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the needs of the studen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</a:rPr>
              <a:t>t and keep them focused on learning?</a:t>
            </a:r>
          </a:p>
          <a:p>
            <a:pPr marL="457200" lvl="0" indent="-457200">
              <a:spcBef>
                <a:spcPts val="640"/>
              </a:spcBef>
              <a:spcAft>
                <a:spcPts val="0"/>
              </a:spcAft>
              <a:buClr>
                <a:srgbClr val="434343"/>
              </a:buClr>
              <a:buFont typeface="Arial"/>
              <a:buChar char="•"/>
            </a:pPr>
            <a:r>
              <a:rPr lang="en-US" sz="2800" b="1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Student/Teacher Effectiveness </a:t>
            </a:r>
            <a:r>
              <a:rPr lang="en-US" sz="28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</a:rPr>
              <a:t>Is it focused on making the most of both students’ and teachers’ time?</a:t>
            </a:r>
          </a:p>
          <a:p>
            <a:pPr marL="457200" lvl="0" indent="-457200">
              <a:spcBef>
                <a:spcPts val="640"/>
              </a:spcBef>
              <a:spcAft>
                <a:spcPts val="0"/>
              </a:spcAft>
              <a:buClr>
                <a:srgbClr val="434343"/>
              </a:buClr>
              <a:buFont typeface="Arial"/>
              <a:buChar char="•"/>
            </a:pPr>
            <a:r>
              <a:rPr lang="en-US" sz="2800" b="1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Student Ownership </a:t>
            </a:r>
            <a:r>
              <a:rPr lang="en-US" sz="2800" dirty="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dirty="0">
                <a:solidFill>
                  <a:srgbClr val="434343"/>
                </a:solidFill>
              </a:rPr>
              <a:t> </a:t>
            </a:r>
            <a:r>
              <a:rPr lang="en-US" sz="2000" i="1" dirty="0">
                <a:solidFill>
                  <a:srgbClr val="434343"/>
                </a:solidFill>
                <a:latin typeface="Calibri" panose="020F0502020204030204" pitchFamily="34" charset="0"/>
              </a:rPr>
              <a:t>Does it give students the skills, information, and tools they need to manage their own learning?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0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18303" y="1527875"/>
            <a:ext cx="5414211" cy="2454510"/>
          </a:xfrm>
          <a:custGeom>
            <a:avLst/>
            <a:gdLst>
              <a:gd name="connsiteX0" fmla="*/ 0 w 2454509"/>
              <a:gd name="connsiteY0" fmla="*/ 0 h 5414210"/>
              <a:gd name="connsiteX1" fmla="*/ 2045416 w 2454509"/>
              <a:gd name="connsiteY1" fmla="*/ 0 h 5414210"/>
              <a:gd name="connsiteX2" fmla="*/ 2454509 w 2454509"/>
              <a:gd name="connsiteY2" fmla="*/ 409093 h 5414210"/>
              <a:gd name="connsiteX3" fmla="*/ 2454509 w 2454509"/>
              <a:gd name="connsiteY3" fmla="*/ 5414210 h 5414210"/>
              <a:gd name="connsiteX4" fmla="*/ 0 w 2454509"/>
              <a:gd name="connsiteY4" fmla="*/ 5414210 h 5414210"/>
              <a:gd name="connsiteX5" fmla="*/ 0 w 2454509"/>
              <a:gd name="connsiteY5" fmla="*/ 0 h 541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4509" h="5414210">
                <a:moveTo>
                  <a:pt x="0" y="5414209"/>
                </a:moveTo>
                <a:lnTo>
                  <a:pt x="0" y="902387"/>
                </a:lnTo>
                <a:cubicBezTo>
                  <a:pt x="0" y="404013"/>
                  <a:pt x="83034" y="1"/>
                  <a:pt x="185461" y="1"/>
                </a:cubicBezTo>
                <a:lnTo>
                  <a:pt x="2454509" y="1"/>
                </a:lnTo>
                <a:lnTo>
                  <a:pt x="2454509" y="5414209"/>
                </a:lnTo>
                <a:lnTo>
                  <a:pt x="0" y="5414209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9" tIns="241808" rIns="241808" bIns="855436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/>
              <a:t>Picture</a:t>
            </a:r>
          </a:p>
        </p:txBody>
      </p:sp>
      <p:sp>
        <p:nvSpPr>
          <p:cNvPr id="5" name="Freeform 4"/>
          <p:cNvSpPr/>
          <p:nvPr/>
        </p:nvSpPr>
        <p:spPr>
          <a:xfrm>
            <a:off x="6149389" y="1527875"/>
            <a:ext cx="5414210" cy="2454509"/>
          </a:xfrm>
          <a:custGeom>
            <a:avLst/>
            <a:gdLst>
              <a:gd name="connsiteX0" fmla="*/ 0 w 5414210"/>
              <a:gd name="connsiteY0" fmla="*/ 0 h 2454509"/>
              <a:gd name="connsiteX1" fmla="*/ 5005117 w 5414210"/>
              <a:gd name="connsiteY1" fmla="*/ 0 h 2454509"/>
              <a:gd name="connsiteX2" fmla="*/ 5414210 w 5414210"/>
              <a:gd name="connsiteY2" fmla="*/ 409093 h 2454509"/>
              <a:gd name="connsiteX3" fmla="*/ 5414210 w 5414210"/>
              <a:gd name="connsiteY3" fmla="*/ 2454509 h 2454509"/>
              <a:gd name="connsiteX4" fmla="*/ 0 w 5414210"/>
              <a:gd name="connsiteY4" fmla="*/ 2454509 h 2454509"/>
              <a:gd name="connsiteX5" fmla="*/ 0 w 5414210"/>
              <a:gd name="connsiteY5" fmla="*/ 0 h 245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14210" h="2454509">
                <a:moveTo>
                  <a:pt x="0" y="0"/>
                </a:moveTo>
                <a:lnTo>
                  <a:pt x="5005117" y="0"/>
                </a:lnTo>
                <a:cubicBezTo>
                  <a:pt x="5231053" y="0"/>
                  <a:pt x="5414210" y="183157"/>
                  <a:pt x="5414210" y="409093"/>
                </a:cubicBezTo>
                <a:lnTo>
                  <a:pt x="5414210" y="2454509"/>
                </a:lnTo>
                <a:lnTo>
                  <a:pt x="0" y="2454509"/>
                </a:lnTo>
                <a:lnTo>
                  <a:pt x="0" y="0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8" tIns="241808" rIns="241808" bIns="855435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/>
              <a:t>Purpose</a:t>
            </a:r>
          </a:p>
        </p:txBody>
      </p:sp>
      <p:sp>
        <p:nvSpPr>
          <p:cNvPr id="13" name="Freeform 12"/>
          <p:cNvSpPr/>
          <p:nvPr/>
        </p:nvSpPr>
        <p:spPr>
          <a:xfrm>
            <a:off x="782679" y="3887383"/>
            <a:ext cx="5414211" cy="2454510"/>
          </a:xfrm>
          <a:custGeom>
            <a:avLst/>
            <a:gdLst>
              <a:gd name="connsiteX0" fmla="*/ 0 w 5414210"/>
              <a:gd name="connsiteY0" fmla="*/ 0 h 2454509"/>
              <a:gd name="connsiteX1" fmla="*/ 5005117 w 5414210"/>
              <a:gd name="connsiteY1" fmla="*/ 0 h 2454509"/>
              <a:gd name="connsiteX2" fmla="*/ 5414210 w 5414210"/>
              <a:gd name="connsiteY2" fmla="*/ 409093 h 2454509"/>
              <a:gd name="connsiteX3" fmla="*/ 5414210 w 5414210"/>
              <a:gd name="connsiteY3" fmla="*/ 2454509 h 2454509"/>
              <a:gd name="connsiteX4" fmla="*/ 0 w 5414210"/>
              <a:gd name="connsiteY4" fmla="*/ 2454509 h 2454509"/>
              <a:gd name="connsiteX5" fmla="*/ 0 w 5414210"/>
              <a:gd name="connsiteY5" fmla="*/ 0 h 245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14210" h="2454509">
                <a:moveTo>
                  <a:pt x="5414210" y="2454509"/>
                </a:moveTo>
                <a:lnTo>
                  <a:pt x="409093" y="2454509"/>
                </a:lnTo>
                <a:cubicBezTo>
                  <a:pt x="183157" y="2454509"/>
                  <a:pt x="0" y="2271352"/>
                  <a:pt x="0" y="2045416"/>
                </a:cubicBezTo>
                <a:lnTo>
                  <a:pt x="0" y="0"/>
                </a:lnTo>
                <a:lnTo>
                  <a:pt x="5414210" y="0"/>
                </a:lnTo>
                <a:lnTo>
                  <a:pt x="5414210" y="2454509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8" tIns="855436" rIns="241809" bIns="241808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/>
              <a:t>Plan</a:t>
            </a:r>
          </a:p>
        </p:txBody>
      </p:sp>
      <p:sp>
        <p:nvSpPr>
          <p:cNvPr id="14" name="Freeform 13"/>
          <p:cNvSpPr/>
          <p:nvPr/>
        </p:nvSpPr>
        <p:spPr>
          <a:xfrm>
            <a:off x="6196889" y="3887383"/>
            <a:ext cx="5414211" cy="2454510"/>
          </a:xfrm>
          <a:custGeom>
            <a:avLst/>
            <a:gdLst>
              <a:gd name="connsiteX0" fmla="*/ 0 w 2454509"/>
              <a:gd name="connsiteY0" fmla="*/ 0 h 5414210"/>
              <a:gd name="connsiteX1" fmla="*/ 2045416 w 2454509"/>
              <a:gd name="connsiteY1" fmla="*/ 0 h 5414210"/>
              <a:gd name="connsiteX2" fmla="*/ 2454509 w 2454509"/>
              <a:gd name="connsiteY2" fmla="*/ 409093 h 5414210"/>
              <a:gd name="connsiteX3" fmla="*/ 2454509 w 2454509"/>
              <a:gd name="connsiteY3" fmla="*/ 5414210 h 5414210"/>
              <a:gd name="connsiteX4" fmla="*/ 0 w 2454509"/>
              <a:gd name="connsiteY4" fmla="*/ 5414210 h 5414210"/>
              <a:gd name="connsiteX5" fmla="*/ 0 w 2454509"/>
              <a:gd name="connsiteY5" fmla="*/ 0 h 541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4509" h="5414210">
                <a:moveTo>
                  <a:pt x="2454509" y="1"/>
                </a:moveTo>
                <a:lnTo>
                  <a:pt x="2454509" y="4511823"/>
                </a:lnTo>
                <a:cubicBezTo>
                  <a:pt x="2454509" y="5010197"/>
                  <a:pt x="2371475" y="5414209"/>
                  <a:pt x="2269048" y="5414209"/>
                </a:cubicBezTo>
                <a:lnTo>
                  <a:pt x="0" y="5414209"/>
                </a:lnTo>
                <a:lnTo>
                  <a:pt x="0" y="1"/>
                </a:lnTo>
                <a:lnTo>
                  <a:pt x="2454509" y="1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8" tIns="855436" rIns="241809" bIns="241808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 smtClean="0"/>
              <a:t>Part</a:t>
            </a:r>
          </a:p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02" y="158884"/>
            <a:ext cx="9720072" cy="1499616"/>
          </a:xfrm>
        </p:spPr>
        <p:txBody>
          <a:bodyPr/>
          <a:lstStyle/>
          <a:p>
            <a:r>
              <a:rPr lang="en-US" dirty="0"/>
              <a:t>CMCSS Vision and Purpose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94551" y="1447579"/>
            <a:ext cx="5414211" cy="2701406"/>
            <a:chOff x="830176" y="1546965"/>
            <a:chExt cx="5414211" cy="2701406"/>
          </a:xfrm>
        </p:grpSpPr>
        <p:sp>
          <p:nvSpPr>
            <p:cNvPr id="23" name="Freeform 22"/>
            <p:cNvSpPr/>
            <p:nvPr/>
          </p:nvSpPr>
          <p:spPr>
            <a:xfrm>
              <a:off x="830176" y="1546965"/>
              <a:ext cx="5414211" cy="2454510"/>
            </a:xfrm>
            <a:custGeom>
              <a:avLst/>
              <a:gdLst>
                <a:gd name="connsiteX0" fmla="*/ 0 w 2454509"/>
                <a:gd name="connsiteY0" fmla="*/ 0 h 5414210"/>
                <a:gd name="connsiteX1" fmla="*/ 2045416 w 2454509"/>
                <a:gd name="connsiteY1" fmla="*/ 0 h 5414210"/>
                <a:gd name="connsiteX2" fmla="*/ 2454509 w 2454509"/>
                <a:gd name="connsiteY2" fmla="*/ 409093 h 5414210"/>
                <a:gd name="connsiteX3" fmla="*/ 2454509 w 2454509"/>
                <a:gd name="connsiteY3" fmla="*/ 5414210 h 5414210"/>
                <a:gd name="connsiteX4" fmla="*/ 0 w 2454509"/>
                <a:gd name="connsiteY4" fmla="*/ 5414210 h 5414210"/>
                <a:gd name="connsiteX5" fmla="*/ 0 w 2454509"/>
                <a:gd name="connsiteY5" fmla="*/ 0 h 541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4509" h="5414210">
                  <a:moveTo>
                    <a:pt x="0" y="5414209"/>
                  </a:moveTo>
                  <a:lnTo>
                    <a:pt x="0" y="902387"/>
                  </a:lnTo>
                  <a:cubicBezTo>
                    <a:pt x="0" y="404013"/>
                    <a:pt x="83034" y="1"/>
                    <a:pt x="185461" y="1"/>
                  </a:cubicBezTo>
                  <a:lnTo>
                    <a:pt x="2454509" y="1"/>
                  </a:lnTo>
                  <a:lnTo>
                    <a:pt x="2454509" y="5414209"/>
                  </a:lnTo>
                  <a:lnTo>
                    <a:pt x="0" y="5414209"/>
                  </a:lnTo>
                  <a:close/>
                </a:path>
              </a:pathLst>
            </a:custGeom>
            <a:solidFill>
              <a:srgbClr val="008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1809" tIns="241808" rIns="241808" bIns="855436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400" kern="12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75507" y="1570715"/>
              <a:ext cx="4762005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Picture</a:t>
              </a:r>
            </a:p>
            <a:p>
              <a:r>
                <a:rPr lang="en-US" sz="2000" dirty="0">
                  <a:solidFill>
                    <a:schemeClr val="bg1"/>
                  </a:solidFill>
                </a:rPr>
                <a:t>Students engaged in meaningful, standards based learning in an environment that blends face-to-face, traditional instruction with an integration of technology tools when appropriate.</a:t>
              </a:r>
            </a:p>
            <a:p>
              <a:r>
                <a:rPr lang="en-US" dirty="0"/>
                <a:t/>
              </a:r>
              <a:br>
                <a:rPr lang="en-US" dirty="0"/>
              </a:br>
              <a:endParaRPr lang="en-US" dirty="0"/>
            </a:p>
          </p:txBody>
        </p:sp>
      </p:grpSp>
      <p:sp>
        <p:nvSpPr>
          <p:cNvPr id="26" name="Freeform 25"/>
          <p:cNvSpPr/>
          <p:nvPr/>
        </p:nvSpPr>
        <p:spPr>
          <a:xfrm>
            <a:off x="6151580" y="1451966"/>
            <a:ext cx="5414210" cy="2454509"/>
          </a:xfrm>
          <a:custGeom>
            <a:avLst/>
            <a:gdLst>
              <a:gd name="connsiteX0" fmla="*/ 0 w 5414210"/>
              <a:gd name="connsiteY0" fmla="*/ 0 h 2454509"/>
              <a:gd name="connsiteX1" fmla="*/ 5005117 w 5414210"/>
              <a:gd name="connsiteY1" fmla="*/ 0 h 2454509"/>
              <a:gd name="connsiteX2" fmla="*/ 5414210 w 5414210"/>
              <a:gd name="connsiteY2" fmla="*/ 409093 h 2454509"/>
              <a:gd name="connsiteX3" fmla="*/ 5414210 w 5414210"/>
              <a:gd name="connsiteY3" fmla="*/ 2454509 h 2454509"/>
              <a:gd name="connsiteX4" fmla="*/ 0 w 5414210"/>
              <a:gd name="connsiteY4" fmla="*/ 2454509 h 2454509"/>
              <a:gd name="connsiteX5" fmla="*/ 0 w 5414210"/>
              <a:gd name="connsiteY5" fmla="*/ 0 h 245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14210" h="2454509">
                <a:moveTo>
                  <a:pt x="0" y="0"/>
                </a:moveTo>
                <a:lnTo>
                  <a:pt x="5005117" y="0"/>
                </a:lnTo>
                <a:cubicBezTo>
                  <a:pt x="5231053" y="0"/>
                  <a:pt x="5414210" y="183157"/>
                  <a:pt x="5414210" y="409093"/>
                </a:cubicBezTo>
                <a:lnTo>
                  <a:pt x="5414210" y="2454509"/>
                </a:lnTo>
                <a:lnTo>
                  <a:pt x="0" y="2454509"/>
                </a:lnTo>
                <a:lnTo>
                  <a:pt x="0" y="0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8" tIns="241808" rIns="241808" bIns="855435" numCol="1" spcCol="1270" anchor="ctr" anchorCtr="0">
            <a:noAutofit/>
          </a:bodyPr>
          <a:lstStyle/>
          <a:p>
            <a:endParaRPr lang="en-US" sz="2000" dirty="0"/>
          </a:p>
          <a:p>
            <a:endParaRPr lang="en-US" sz="2000" dirty="0"/>
          </a:p>
          <a:p>
            <a:pPr algn="ctr"/>
            <a:r>
              <a:rPr lang="en-US" sz="3200" dirty="0"/>
              <a:t>Purpose</a:t>
            </a:r>
          </a:p>
          <a:p>
            <a:r>
              <a:rPr lang="en-US" sz="2000" dirty="0"/>
              <a:t>In order to be college and career ready, students need to be engaged in daily activities that build skills for learning, analyzing and communicating through the use of technology.</a:t>
            </a:r>
          </a:p>
          <a:p>
            <a:r>
              <a:rPr lang="en-US" sz="2000" dirty="0"/>
              <a:t/>
            </a:r>
            <a:br>
              <a:rPr lang="en-US" sz="2000" dirty="0"/>
            </a:br>
            <a:endParaRPr lang="en-US" sz="20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798599" y="3903303"/>
            <a:ext cx="5414211" cy="2454510"/>
          </a:xfrm>
          <a:custGeom>
            <a:avLst/>
            <a:gdLst>
              <a:gd name="connsiteX0" fmla="*/ 0 w 5414210"/>
              <a:gd name="connsiteY0" fmla="*/ 0 h 2454509"/>
              <a:gd name="connsiteX1" fmla="*/ 5005117 w 5414210"/>
              <a:gd name="connsiteY1" fmla="*/ 0 h 2454509"/>
              <a:gd name="connsiteX2" fmla="*/ 5414210 w 5414210"/>
              <a:gd name="connsiteY2" fmla="*/ 409093 h 2454509"/>
              <a:gd name="connsiteX3" fmla="*/ 5414210 w 5414210"/>
              <a:gd name="connsiteY3" fmla="*/ 2454509 h 2454509"/>
              <a:gd name="connsiteX4" fmla="*/ 0 w 5414210"/>
              <a:gd name="connsiteY4" fmla="*/ 2454509 h 2454509"/>
              <a:gd name="connsiteX5" fmla="*/ 0 w 5414210"/>
              <a:gd name="connsiteY5" fmla="*/ 0 h 245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14210" h="2454509">
                <a:moveTo>
                  <a:pt x="5414210" y="2454509"/>
                </a:moveTo>
                <a:lnTo>
                  <a:pt x="409093" y="2454509"/>
                </a:lnTo>
                <a:cubicBezTo>
                  <a:pt x="183157" y="2454509"/>
                  <a:pt x="0" y="2271352"/>
                  <a:pt x="0" y="2045416"/>
                </a:cubicBezTo>
                <a:lnTo>
                  <a:pt x="0" y="0"/>
                </a:lnTo>
                <a:lnTo>
                  <a:pt x="5414210" y="0"/>
                </a:lnTo>
                <a:lnTo>
                  <a:pt x="5414210" y="2454509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808" tIns="855436" rIns="241809" bIns="241808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dirty="0" smtClean="0"/>
              <a:t>Plan</a:t>
            </a:r>
          </a:p>
          <a:p>
            <a:pPr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Create and share a vision, provide training, monitor the implementation and follow up. </a:t>
            </a:r>
          </a:p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4572626" y="3273757"/>
            <a:ext cx="3248526" cy="1227254"/>
          </a:xfrm>
          <a:custGeom>
            <a:avLst/>
            <a:gdLst>
              <a:gd name="connsiteX0" fmla="*/ 0 w 3248526"/>
              <a:gd name="connsiteY0" fmla="*/ 204546 h 1227254"/>
              <a:gd name="connsiteX1" fmla="*/ 204546 w 3248526"/>
              <a:gd name="connsiteY1" fmla="*/ 0 h 1227254"/>
              <a:gd name="connsiteX2" fmla="*/ 3043980 w 3248526"/>
              <a:gd name="connsiteY2" fmla="*/ 0 h 1227254"/>
              <a:gd name="connsiteX3" fmla="*/ 3248526 w 3248526"/>
              <a:gd name="connsiteY3" fmla="*/ 204546 h 1227254"/>
              <a:gd name="connsiteX4" fmla="*/ 3248526 w 3248526"/>
              <a:gd name="connsiteY4" fmla="*/ 1022708 h 1227254"/>
              <a:gd name="connsiteX5" fmla="*/ 3043980 w 3248526"/>
              <a:gd name="connsiteY5" fmla="*/ 1227254 h 1227254"/>
              <a:gd name="connsiteX6" fmla="*/ 204546 w 3248526"/>
              <a:gd name="connsiteY6" fmla="*/ 1227254 h 1227254"/>
              <a:gd name="connsiteX7" fmla="*/ 0 w 3248526"/>
              <a:gd name="connsiteY7" fmla="*/ 1022708 h 1227254"/>
              <a:gd name="connsiteX8" fmla="*/ 0 w 3248526"/>
              <a:gd name="connsiteY8" fmla="*/ 204546 h 122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8526" h="1227254">
                <a:moveTo>
                  <a:pt x="0" y="204546"/>
                </a:moveTo>
                <a:cubicBezTo>
                  <a:pt x="0" y="91578"/>
                  <a:pt x="91578" y="0"/>
                  <a:pt x="204546" y="0"/>
                </a:cubicBezTo>
                <a:lnTo>
                  <a:pt x="3043980" y="0"/>
                </a:lnTo>
                <a:cubicBezTo>
                  <a:pt x="3156948" y="0"/>
                  <a:pt x="3248526" y="91578"/>
                  <a:pt x="3248526" y="204546"/>
                </a:cubicBezTo>
                <a:lnTo>
                  <a:pt x="3248526" y="1022708"/>
                </a:lnTo>
                <a:cubicBezTo>
                  <a:pt x="3248526" y="1135676"/>
                  <a:pt x="3156948" y="1227254"/>
                  <a:pt x="3043980" y="1227254"/>
                </a:cubicBezTo>
                <a:lnTo>
                  <a:pt x="204546" y="1227254"/>
                </a:lnTo>
                <a:cubicBezTo>
                  <a:pt x="91578" y="1227254"/>
                  <a:pt x="0" y="1135676"/>
                  <a:pt x="0" y="1022708"/>
                </a:cubicBezTo>
                <a:lnTo>
                  <a:pt x="0" y="204546"/>
                </a:ln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9450" tIns="189450" rIns="189450" bIns="18945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Digital 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343905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</TotalTime>
  <Words>833</Words>
  <Application>Microsoft Office PowerPoint</Application>
  <PresentationFormat>Widescreen</PresentationFormat>
  <Paragraphs>104</Paragraphs>
  <Slides>15</Slides>
  <Notes>14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Garamond</vt:lpstr>
      <vt:lpstr>Open Sans</vt:lpstr>
      <vt:lpstr>PT Sans Narrow</vt:lpstr>
      <vt:lpstr>Organic</vt:lpstr>
      <vt:lpstr>CMCSS Digital Blended Learning</vt:lpstr>
      <vt:lpstr>CMCSS Strategic Goals </vt:lpstr>
      <vt:lpstr>Clear Target</vt:lpstr>
      <vt:lpstr>Sources</vt:lpstr>
      <vt:lpstr>The Case for Blended Learning</vt:lpstr>
      <vt:lpstr>PowerPoint Presentation</vt:lpstr>
      <vt:lpstr>PowerPoint Presentation</vt:lpstr>
      <vt:lpstr>Card Sort Engagement, Effectiveness, Ownership </vt:lpstr>
      <vt:lpstr>CMCSS Vision and Purpose</vt:lpstr>
      <vt:lpstr>Part   Digital Blended Learning End of Year One Expectations   </vt:lpstr>
      <vt:lpstr>District and School Level Leadership Roles </vt:lpstr>
      <vt:lpstr>Teacher Roles  </vt:lpstr>
      <vt:lpstr>Student Roles  </vt:lpstr>
      <vt:lpstr>Paper is Not Dead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Baker</dc:creator>
  <cp:lastModifiedBy>Rachel Partain</cp:lastModifiedBy>
  <cp:revision>46</cp:revision>
  <dcterms:created xsi:type="dcterms:W3CDTF">2014-09-12T02:18:28Z</dcterms:created>
  <dcterms:modified xsi:type="dcterms:W3CDTF">2016-04-29T17:34:20Z</dcterms:modified>
</cp:coreProperties>
</file>